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09" r:id="rId2"/>
    <p:sldId id="488" r:id="rId3"/>
    <p:sldId id="508" r:id="rId4"/>
    <p:sldId id="509" r:id="rId5"/>
    <p:sldId id="510" r:id="rId6"/>
    <p:sldId id="513" r:id="rId7"/>
    <p:sldId id="523" r:id="rId8"/>
    <p:sldId id="519" r:id="rId9"/>
    <p:sldId id="521" r:id="rId10"/>
    <p:sldId id="522" r:id="rId11"/>
    <p:sldId id="500" r:id="rId12"/>
    <p:sldId id="504" r:id="rId13"/>
    <p:sldId id="506" r:id="rId14"/>
    <p:sldId id="516" r:id="rId15"/>
  </p:sldIdLst>
  <p:sldSz cx="12192000" cy="6858000"/>
  <p:notesSz cx="6888163" cy="100187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zodjon E. Farmonov" initials="OEF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4" autoAdjust="0"/>
    <p:restoredTop sz="94622" autoAdjust="0"/>
  </p:normalViewPr>
  <p:slideViewPr>
    <p:cSldViewPr snapToGrid="0">
      <p:cViewPr varScale="1">
        <p:scale>
          <a:sx n="108" d="100"/>
          <a:sy n="108" d="100"/>
        </p:scale>
        <p:origin x="55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4500" cy="501650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902077" y="1"/>
            <a:ext cx="2984500" cy="501650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DDD23A7A-0D6B-4A8B-B1CF-975BA9EE6AFC}" type="datetimeFigureOut">
              <a:rPr lang="ru-RU" smtClean="0"/>
              <a:t>30.01.2025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8" rIns="91436" bIns="45718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8981" y="4759326"/>
            <a:ext cx="5510213" cy="4508500"/>
          </a:xfrm>
          <a:prstGeom prst="rect">
            <a:avLst/>
          </a:prstGeom>
        </p:spPr>
        <p:txBody>
          <a:bodyPr vert="horz" lIns="91436" tIns="45718" rIns="91436" bIns="4571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515476"/>
            <a:ext cx="2984500" cy="501650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902077" y="9515476"/>
            <a:ext cx="2984500" cy="501650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0C4AF123-9587-49A1-9B7D-D450849450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3340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.xml"/><Relationship Id="rId7" Type="http://schemas.openxmlformats.org/officeDocument/2006/relationships/image" Target="../media/image2.jp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9895-D731-4150-A388-0363A1D90C49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39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70A9D-0B84-4997-A29E-1D9F48FB4F35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917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A3062-ADE2-4566-AC28-20A0164B5164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22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6F31-B7EB-4826-A7E7-0AD07345D122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33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76CE-6A9C-456C-89B0-FAA161D5F0F0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17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02C3-52FA-4D80-AFF6-E276426BF631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0628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83B6-9537-44BB-A077-4F5520110EC8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7070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0664-96F1-4C46-858C-E5156296F4E1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1816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41CB-850B-46CA-83D1-B1A38DC4430D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3533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 dirty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99AF4D-BF0E-4EC8-83B0-23EAD5E49870}"/>
              </a:ext>
            </a:extLst>
          </p:cNvPr>
          <p:cNvSpPr/>
          <p:nvPr userDrawn="1"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4C29129-065B-4BFB-A847-F913B962A5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b="30903"/>
          <a:stretch>
            <a:fillRect/>
          </a:stretch>
        </p:blipFill>
        <p:spPr>
          <a:xfrm>
            <a:off x="0" y="0"/>
            <a:ext cx="12192000" cy="5276850"/>
          </a:xfrm>
          <a:custGeom>
            <a:avLst/>
            <a:gdLst>
              <a:gd name="connsiteX0" fmla="*/ 0 w 12192000"/>
              <a:gd name="connsiteY0" fmla="*/ 0 h 5276850"/>
              <a:gd name="connsiteX1" fmla="*/ 12192000 w 12192000"/>
              <a:gd name="connsiteY1" fmla="*/ 0 h 5276850"/>
              <a:gd name="connsiteX2" fmla="*/ 12192000 w 12192000"/>
              <a:gd name="connsiteY2" fmla="*/ 5276850 h 5276850"/>
              <a:gd name="connsiteX3" fmla="*/ 0 w 12192000"/>
              <a:gd name="connsiteY3" fmla="*/ 527685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276850">
                <a:moveTo>
                  <a:pt x="0" y="0"/>
                </a:moveTo>
                <a:lnTo>
                  <a:pt x="12192000" y="0"/>
                </a:lnTo>
                <a:lnTo>
                  <a:pt x="12192000" y="5276850"/>
                </a:lnTo>
                <a:lnTo>
                  <a:pt x="0" y="5276850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C989D4-7F1F-4C2F-9785-245C57631A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t="8741" r="102" b="27"/>
          <a:stretch/>
        </p:blipFill>
        <p:spPr>
          <a:xfrm rot="16200000" flipH="1">
            <a:off x="8471921" y="1973272"/>
            <a:ext cx="580573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ACAACFC-9D9A-4A08-A3EC-4BAE97342585}"/>
              </a:ext>
            </a:extLst>
          </p:cNvPr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263DBC8-B7DF-43C9-8955-DE6FD02CD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117415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6782231-CE84-4169-AF6F-D2D5C151FF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117415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3E6FF92A-75EB-4B0F-83DB-744ECBB243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ltGray">
          <a:xfrm>
            <a:off x="1117415" y="1886242"/>
            <a:ext cx="6868800" cy="313842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="1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63F98A-8C5B-40E2-B6DC-D7C6D40A29E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59" y="5570643"/>
            <a:ext cx="1657738" cy="89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11AC-4058-421A-BA15-C4AADFC83CFF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45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05EB-D52B-41A8-A5A0-7580B7CF1F99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213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45E0-AA02-4624-89AF-4A293FFE5366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27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5EF8-964D-448F-8328-4E9B48B79465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49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1DA1-F8B3-461F-A2BD-993F9D384632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47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7E65C-F49C-4BF7-B097-252C105B57D6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180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715-7135-4B58-8281-B515472F5AB2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397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4983-ECBF-454B-B279-E4DAF755B772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646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E5860B3-E3A7-408A-AB48-DE2EAD984AB2}" type="datetime1">
              <a:rPr lang="ru-RU" smtClean="0"/>
              <a:t>30.01.2025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07F8A7E-38BC-4922-9FFB-3A036BB535A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125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jpe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microsoft.com/office/2007/relationships/hdphoto" Target="../media/hdphoto1.wdp"/><Relationship Id="rId7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44290" y="1588"/>
          <a:ext cx="1290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290" y="1588"/>
                        <a:ext cx="1290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CFFC2-A398-4141-B12B-5F098E2510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7415" y="6278863"/>
            <a:ext cx="6868800" cy="327148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«  »______________2025 года.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3E0D-7F58-4547-AF40-488A36C34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solidFill>
                  <a:srgbClr val="FFFF00"/>
                </a:solidFill>
              </a:rPr>
              <a:t>Главное управление ОТиТБ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BC31F-E25B-46DC-B182-EB0C8C7C4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012" y="710215"/>
            <a:ext cx="7590407" cy="3915052"/>
          </a:xfrm>
        </p:spPr>
        <p:txBody>
          <a:bodyPr>
            <a:noAutofit/>
          </a:bodyPr>
          <a:lstStyle/>
          <a:p>
            <a:pPr algn="ctr"/>
            <a:r>
              <a:rPr lang="ru-RU" sz="3900" dirty="0">
                <a:solidFill>
                  <a:srgbClr val="FFFF00"/>
                </a:solidFill>
              </a:rPr>
              <a:t>Проверка по соблюдению требований безопасности труда на Шахте «Мурунтау» и Зарафшанского ремонтно-механического завода ЦРУ АО «НГМК»</a:t>
            </a:r>
            <a:endParaRPr lang="en-US" sz="39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4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7941376" y="1021404"/>
            <a:ext cx="0" cy="554148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981253" y="829159"/>
            <a:ext cx="2406428" cy="392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938316" y="1290824"/>
            <a:ext cx="40733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Обеспечить освещение в помещение </a:t>
            </a:r>
            <a:r>
              <a:rPr lang="ru-RU" dirty="0">
                <a:solidFill>
                  <a:schemeClr val="bg1"/>
                </a:solidFill>
              </a:rPr>
              <a:t>вентиляции.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37606" y="990510"/>
            <a:ext cx="7800710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00" dirty="0">
              <a:solidFill>
                <a:schemeClr val="bg1"/>
              </a:solidFill>
            </a:endParaRPr>
          </a:p>
          <a:p>
            <a:pPr algn="just"/>
            <a:r>
              <a:rPr lang="ru-RU" dirty="0">
                <a:solidFill>
                  <a:schemeClr val="bg1"/>
                </a:solidFill>
              </a:rPr>
              <a:t>В помещении вентиляции не исправна (сгорела) система освещения.</a:t>
            </a:r>
          </a:p>
          <a:p>
            <a:pPr algn="just"/>
            <a:r>
              <a:rPr lang="uz-Cyrl-UZ" sz="1200" b="1" dirty="0">
                <a:solidFill>
                  <a:schemeClr val="bg1"/>
                </a:solidFill>
              </a:rPr>
              <a:t>п. 379 Общие правила безопасности для металургических производств, п. 20 Праваила внутреннего трудового распорядка АО “НГМК”.</a:t>
            </a:r>
          </a:p>
          <a:p>
            <a:pPr algn="just">
              <a:lnSpc>
                <a:spcPct val="115000"/>
              </a:lnSpc>
            </a:pP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Ответственное лицо: Начальник участка Эргашев А.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выговор.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4292" y="50294"/>
            <a:ext cx="10715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Зарафшанский ремонтно-механический завод, ЦРУ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Газонаполнительный участок</a:t>
            </a:r>
            <a:endParaRPr lang="en-US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70DF18-441C-44F3-9B53-97E383713068}"/>
              </a:ext>
            </a:extLst>
          </p:cNvPr>
          <p:cNvSpPr/>
          <p:nvPr/>
        </p:nvSpPr>
        <p:spPr>
          <a:xfrm>
            <a:off x="7938316" y="2077268"/>
            <a:ext cx="3705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Выполнено: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38999"/>
          <a:stretch/>
        </p:blipFill>
        <p:spPr>
          <a:xfrm>
            <a:off x="237391" y="2343706"/>
            <a:ext cx="4955669" cy="42393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72" y="2343706"/>
            <a:ext cx="2534492" cy="42191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38" y="2652126"/>
            <a:ext cx="3778265" cy="391550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D0A2BE25-032C-4FA4-BB93-77555FE3AB71}"/>
              </a:ext>
            </a:extLst>
          </p:cNvPr>
          <p:cNvSpPr/>
          <p:nvPr/>
        </p:nvSpPr>
        <p:spPr>
          <a:xfrm>
            <a:off x="2902279" y="3701773"/>
            <a:ext cx="968797" cy="87899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00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7" y="284086"/>
            <a:ext cx="1027089" cy="829159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166151" y="2263913"/>
            <a:ext cx="79430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по</a:t>
            </a:r>
            <a:br>
              <a:rPr lang="ru-RU" sz="4800" b="1" dirty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ru-RU" sz="4800" b="1" dirty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Шахте «Мурунтау» ЦРУ</a:t>
            </a:r>
          </a:p>
        </p:txBody>
      </p:sp>
    </p:spTree>
    <p:extLst>
      <p:ext uri="{BB962C8B-B14F-4D97-AF65-F5344CB8AC3E}">
        <p14:creationId xmlns:p14="http://schemas.microsoft.com/office/powerpoint/2010/main" val="202027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394970" y="900878"/>
            <a:ext cx="0" cy="577229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9121146" y="905111"/>
            <a:ext cx="2406428" cy="392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394970" y="1266873"/>
            <a:ext cx="371673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</a:rPr>
              <a:t>1.Произвести между пикетами 3-4 крепление горной выработки согласно требованиям паспорту крепления. 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</a:rPr>
              <a:t>2.Ответственным лицам произвести ревизию всех действующих горных выработок на предмет установки крепления согласно требованиям предусмотренных проектов и паспортов.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9923" y="900878"/>
            <a:ext cx="8035046" cy="2451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00" dirty="0">
              <a:solidFill>
                <a:schemeClr val="bg1"/>
              </a:solidFill>
            </a:endParaRPr>
          </a:p>
          <a:p>
            <a:pPr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</a:rPr>
              <a:t>На гор. -150 м. подходная к лифтовому восстающему между пикетами 3-4 имеются трещины на кровле, на данном участке необходимо произвести крепление.  </a:t>
            </a:r>
            <a:endParaRPr lang="uz-Cyrl-UZ" dirty="0">
              <a:solidFill>
                <a:schemeClr val="bg1"/>
              </a:solidFill>
            </a:endParaRPr>
          </a:p>
          <a:p>
            <a:pPr algn="just"/>
            <a:r>
              <a:rPr lang="uz-Cyrl-UZ" sz="1200" b="1" dirty="0">
                <a:solidFill>
                  <a:schemeClr val="bg1"/>
                </a:solidFill>
              </a:rPr>
              <a:t>п.п. 10, 37 </a:t>
            </a:r>
            <a:r>
              <a:rPr lang="ru-RU" sz="1200" b="1" dirty="0">
                <a:solidFill>
                  <a:schemeClr val="bg1"/>
                </a:solidFill>
              </a:rPr>
              <a:t>ЕПБ </a:t>
            </a:r>
            <a:r>
              <a:rPr lang="uz-Cyrl-UZ" sz="1200" b="1" dirty="0">
                <a:solidFill>
                  <a:schemeClr val="bg1"/>
                </a:solidFill>
              </a:rPr>
              <a:t>при разработке рудных, нерудных и россыпных месторождений  подземным  способом. </a:t>
            </a:r>
          </a:p>
          <a:p>
            <a:pPr algn="just">
              <a:lnSpc>
                <a:spcPct val="115000"/>
              </a:lnSpc>
            </a:pPr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Жамилов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Н.Д.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январь месяц.</a:t>
            </a:r>
            <a:endParaRPr lang="en-US" sz="1600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</a:pPr>
            <a:r>
              <a:rPr lang="ru-RU" sz="1600" b="1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4292" y="71719"/>
            <a:ext cx="10715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Шахта «Мурунтау», ЦРУ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Горный участок №1</a:t>
            </a:r>
            <a:endParaRPr lang="en-US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70DF18-441C-44F3-9B53-97E383713068}"/>
              </a:ext>
            </a:extLst>
          </p:cNvPr>
          <p:cNvSpPr/>
          <p:nvPr/>
        </p:nvSpPr>
        <p:spPr>
          <a:xfrm>
            <a:off x="8394969" y="3994072"/>
            <a:ext cx="3705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Выполнено: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8" r="14880"/>
          <a:stretch/>
        </p:blipFill>
        <p:spPr>
          <a:xfrm>
            <a:off x="359923" y="2787588"/>
            <a:ext cx="4315251" cy="38855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 r="16872" b="23829"/>
          <a:stretch/>
        </p:blipFill>
        <p:spPr>
          <a:xfrm>
            <a:off x="4772449" y="2787588"/>
            <a:ext cx="3525246" cy="3885587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132B75E1-E535-4E6E-B6F9-D09B3934BFFA}"/>
              </a:ext>
            </a:extLst>
          </p:cNvPr>
          <p:cNvSpPr/>
          <p:nvPr/>
        </p:nvSpPr>
        <p:spPr>
          <a:xfrm>
            <a:off x="1653702" y="3620105"/>
            <a:ext cx="1468877" cy="111726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132B75E1-E535-4E6E-B6F9-D09B3934BFFA}"/>
              </a:ext>
            </a:extLst>
          </p:cNvPr>
          <p:cNvSpPr/>
          <p:nvPr/>
        </p:nvSpPr>
        <p:spPr>
          <a:xfrm>
            <a:off x="5807168" y="4365560"/>
            <a:ext cx="1595581" cy="110138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46" y="4365560"/>
            <a:ext cx="3528117" cy="230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7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394970" y="900878"/>
            <a:ext cx="0" cy="577229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9133874" y="928464"/>
            <a:ext cx="2406428" cy="392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394971" y="1346949"/>
            <a:ext cx="37167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1.Немедленно закрыть проем на настиле.</a:t>
            </a:r>
          </a:p>
          <a:p>
            <a:pPr algn="just"/>
            <a:r>
              <a:rPr lang="ru-RU" dirty="0">
                <a:solidFill>
                  <a:schemeClr val="bg1"/>
                </a:solidFill>
              </a:rPr>
              <a:t>2.Произвести ревизию на предмет подобных нарушений и устранить их.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59923" y="900878"/>
            <a:ext cx="8035046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00" dirty="0">
              <a:solidFill>
                <a:schemeClr val="bg1"/>
              </a:solidFill>
            </a:endParaRPr>
          </a:p>
          <a:p>
            <a:pPr algn="just"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</a:rPr>
              <a:t>На площадке обслуживания копра ствола 1 главный на </a:t>
            </a:r>
            <a:r>
              <a:rPr lang="uz-Cyrl-UZ" dirty="0">
                <a:solidFill>
                  <a:schemeClr val="bg1"/>
                </a:solidFill>
              </a:rPr>
              <a:t>настиле </a:t>
            </a:r>
            <a:r>
              <a:rPr lang="ru-RU" dirty="0">
                <a:solidFill>
                  <a:schemeClr val="bg1"/>
                </a:solidFill>
              </a:rPr>
              <a:t>имеется проем примерно </a:t>
            </a:r>
            <a:r>
              <a:rPr lang="uz-Cyrl-UZ" dirty="0">
                <a:solidFill>
                  <a:schemeClr val="bg1"/>
                </a:solidFill>
              </a:rPr>
              <a:t>размером </a:t>
            </a:r>
            <a:r>
              <a:rPr lang="ru-RU" dirty="0">
                <a:solidFill>
                  <a:schemeClr val="bg1"/>
                </a:solidFill>
              </a:rPr>
              <a:t>20x20</a:t>
            </a:r>
            <a:r>
              <a:rPr lang="uz-Cyrl-UZ" dirty="0">
                <a:solidFill>
                  <a:schemeClr val="bg1"/>
                </a:solidFill>
              </a:rPr>
              <a:t> см.</a:t>
            </a:r>
          </a:p>
          <a:p>
            <a:pPr algn="just"/>
            <a:r>
              <a:rPr lang="uz-Cyrl-UZ" sz="1200" b="1" dirty="0">
                <a:solidFill>
                  <a:schemeClr val="bg1"/>
                </a:solidFill>
              </a:rPr>
              <a:t>п. 391 </a:t>
            </a:r>
            <a:r>
              <a:rPr lang="ru-RU" sz="1200" b="1" dirty="0">
                <a:solidFill>
                  <a:schemeClr val="bg1"/>
                </a:solidFill>
              </a:rPr>
              <a:t>ЕПБ </a:t>
            </a:r>
            <a:r>
              <a:rPr lang="uz-Cyrl-UZ" sz="1200" b="1" dirty="0">
                <a:solidFill>
                  <a:schemeClr val="bg1"/>
                </a:solidFill>
              </a:rPr>
              <a:t>при разработке рудных, нерудных и россыпных месторождений  подземным  способом, п. 23 Праваила внутреннего трудового распорядка АО “НГМК”.</a:t>
            </a:r>
          </a:p>
          <a:p>
            <a:pPr algn="just">
              <a:lnSpc>
                <a:spcPct val="115000"/>
              </a:lnSpc>
            </a:pPr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Норпулотов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Ф.Т.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январь месяц.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4292" y="71719"/>
            <a:ext cx="10715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Шахта «Мурунтау», ЦРУ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Участок внутришахтного транспорта</a:t>
            </a:r>
            <a:endParaRPr lang="en-US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70DF18-441C-44F3-9B53-97E383713068}"/>
              </a:ext>
            </a:extLst>
          </p:cNvPr>
          <p:cNvSpPr/>
          <p:nvPr/>
        </p:nvSpPr>
        <p:spPr>
          <a:xfrm>
            <a:off x="8406666" y="2850026"/>
            <a:ext cx="3705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Выполнено: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/>
          <a:stretch/>
        </p:blipFill>
        <p:spPr>
          <a:xfrm>
            <a:off x="354077" y="2578286"/>
            <a:ext cx="4484451" cy="40948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5" r="17628" b="2553"/>
          <a:stretch/>
        </p:blipFill>
        <p:spPr>
          <a:xfrm>
            <a:off x="4941651" y="2578286"/>
            <a:ext cx="3346315" cy="4089774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2AE3FD3-14CE-46AB-9552-082336FDA5E4}"/>
              </a:ext>
            </a:extLst>
          </p:cNvPr>
          <p:cNvCxnSpPr>
            <a:cxnSpLocks/>
          </p:cNvCxnSpPr>
          <p:nvPr/>
        </p:nvCxnSpPr>
        <p:spPr>
          <a:xfrm flipH="1">
            <a:off x="6685829" y="2687127"/>
            <a:ext cx="416306" cy="695129"/>
          </a:xfrm>
          <a:prstGeom prst="straightConnector1">
            <a:avLst/>
          </a:prstGeom>
          <a:ln w="349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94" y="3219358"/>
            <a:ext cx="3429691" cy="34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98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7944437" y="902716"/>
            <a:ext cx="0" cy="554148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9000709" y="842445"/>
            <a:ext cx="2406428" cy="392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937464" y="1346949"/>
            <a:ext cx="417424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dirty="0">
                <a:solidFill>
                  <a:schemeClr val="bg1"/>
                </a:solidFill>
              </a:rPr>
              <a:t>1.Привести в соответствие требованием правил зазор между заточным камнем и  рабочем столом.</a:t>
            </a:r>
          </a:p>
          <a:p>
            <a:pPr algn="just"/>
            <a:r>
              <a:rPr lang="ru-RU" sz="1700" dirty="0">
                <a:solidFill>
                  <a:schemeClr val="bg1"/>
                </a:solidFill>
              </a:rPr>
              <a:t>2.Немедлено установить второй заточной камень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04946" y="900878"/>
            <a:ext cx="7849445" cy="2542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00" dirty="0">
              <a:solidFill>
                <a:schemeClr val="bg1"/>
              </a:solidFill>
            </a:endParaRPr>
          </a:p>
          <a:p>
            <a:pPr algn="just">
              <a:spcAft>
                <a:spcPts val="0"/>
              </a:spcAft>
            </a:pPr>
            <a:r>
              <a:rPr lang="uz-Cyrl-UZ" dirty="0">
                <a:solidFill>
                  <a:schemeClr val="bg1"/>
                </a:solidFill>
              </a:rPr>
              <a:t>На заточном станке марки 3Н340, зазор между установленным заточным камнем с рабочем столом составляет более 3 мм. При измерение составил 6 мм. Кроме этого на станке отсутствует второй заточной камень, что запрещается эксплуатировать  с одним заточным камнем. </a:t>
            </a:r>
          </a:p>
          <a:p>
            <a:pPr>
              <a:lnSpc>
                <a:spcPct val="115000"/>
              </a:lnSpc>
            </a:pPr>
            <a:r>
              <a:rPr lang="uz-Cyrl-UZ" sz="1200" b="1" dirty="0">
                <a:solidFill>
                  <a:schemeClr val="bg1"/>
                </a:solidFill>
              </a:rPr>
              <a:t>п.п. 291, 300 ПБ </a:t>
            </a:r>
            <a:r>
              <a:rPr lang="ru-RU" sz="1200" b="1" dirty="0">
                <a:solidFill>
                  <a:schemeClr val="bg1"/>
                </a:solidFill>
              </a:rPr>
              <a:t>при работе с инструментом и приспособлениями.</a:t>
            </a:r>
          </a:p>
          <a:p>
            <a:pPr algn="just">
              <a:lnSpc>
                <a:spcPct val="115000"/>
              </a:lnSpc>
            </a:pPr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Электромеханик по ПУ Мухтаров Р.М.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</a:t>
            </a:r>
            <a:r>
              <a:rPr lang="ru-RU" sz="1600" b="1" dirty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 январь месяц.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4292" y="71719"/>
            <a:ext cx="10715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Шахта «Мурунтау», ЦРУ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Участок внутришахтного транспорта</a:t>
            </a:r>
            <a:endParaRPr lang="en-US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70DF18-441C-44F3-9B53-97E383713068}"/>
              </a:ext>
            </a:extLst>
          </p:cNvPr>
          <p:cNvSpPr/>
          <p:nvPr/>
        </p:nvSpPr>
        <p:spPr>
          <a:xfrm>
            <a:off x="7937464" y="2973894"/>
            <a:ext cx="3705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Выполнено: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t="25552" r="32334"/>
          <a:stretch/>
        </p:blipFill>
        <p:spPr>
          <a:xfrm>
            <a:off x="104946" y="3178206"/>
            <a:ext cx="4467053" cy="35257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47" y="3169328"/>
            <a:ext cx="3101157" cy="3525790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6262733" y="4936090"/>
            <a:ext cx="727454" cy="117963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55D0CAB-B276-46B0-8FB6-878F6F063AE9}"/>
              </a:ext>
            </a:extLst>
          </p:cNvPr>
          <p:cNvSpPr/>
          <p:nvPr/>
        </p:nvSpPr>
        <p:spPr>
          <a:xfrm>
            <a:off x="3399020" y="4119234"/>
            <a:ext cx="968797" cy="87899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66" y="3343226"/>
            <a:ext cx="3322095" cy="174889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65" y="5171826"/>
            <a:ext cx="3322087" cy="15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0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0" y="372862"/>
            <a:ext cx="1027089" cy="829159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79C75C6-5877-444B-8A64-D8A817CD5A16}"/>
              </a:ext>
            </a:extLst>
          </p:cNvPr>
          <p:cNvSpPr/>
          <p:nvPr/>
        </p:nvSpPr>
        <p:spPr>
          <a:xfrm>
            <a:off x="2795553" y="2399379"/>
            <a:ext cx="72120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по</a:t>
            </a:r>
            <a:br>
              <a:rPr lang="ru-RU" sz="4800" b="1" dirty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ru-RU" sz="4800" b="1" dirty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ЗРМЗ ЦРУ</a:t>
            </a:r>
          </a:p>
        </p:txBody>
      </p:sp>
    </p:spTree>
    <p:extLst>
      <p:ext uri="{BB962C8B-B14F-4D97-AF65-F5344CB8AC3E}">
        <p14:creationId xmlns:p14="http://schemas.microsoft.com/office/powerpoint/2010/main" val="297493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7941376" y="1021404"/>
            <a:ext cx="0" cy="554148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981253" y="829159"/>
            <a:ext cx="2406428" cy="392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938316" y="1221895"/>
            <a:ext cx="40733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1.Немедленно сблокировать защитный кожух с автоматически отключающим устройством при открытом защитном кожухе.</a:t>
            </a:r>
          </a:p>
          <a:p>
            <a:pPr algn="just"/>
            <a:r>
              <a:rPr lang="ru-RU" dirty="0">
                <a:solidFill>
                  <a:schemeClr val="bg1"/>
                </a:solidFill>
              </a:rPr>
              <a:t>2.Ответственным лицам провести ревизию всех станков на предмет исправности предохранительных концевых выключателей.  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37606" y="990510"/>
            <a:ext cx="7800710" cy="2521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00" dirty="0">
              <a:solidFill>
                <a:schemeClr val="bg1"/>
              </a:solidFill>
            </a:endParaRPr>
          </a:p>
          <a:p>
            <a:pPr algn="just">
              <a:spcAft>
                <a:spcPts val="0"/>
              </a:spcAft>
            </a:pPr>
            <a:r>
              <a:rPr lang="uz-Cyrl-UZ" dirty="0">
                <a:solidFill>
                  <a:schemeClr val="bg1"/>
                </a:solidFill>
              </a:rPr>
              <a:t>На токарно-винторезном станке марки НТ-250И при пробном запуске (проверки) не сработал предохранительный концевик защитного кожуха шпинделя. Т.е. при открытом положении защитного кожуха шпиндель не должен вращаться.     </a:t>
            </a:r>
          </a:p>
          <a:p>
            <a:r>
              <a:rPr lang="uz-Cyrl-UZ" sz="1200" b="1" dirty="0">
                <a:solidFill>
                  <a:schemeClr val="bg1"/>
                </a:solidFill>
              </a:rPr>
              <a:t>п. 15, </a:t>
            </a:r>
            <a:r>
              <a:rPr lang="ru-RU" sz="1200" b="1" dirty="0">
                <a:solidFill>
                  <a:schemeClr val="bg1"/>
                </a:solidFill>
              </a:rPr>
              <a:t>§1, Гл.1 «Правила безопасности при работе с инструментом и приспособлениями».</a:t>
            </a:r>
            <a:endParaRPr lang="uz-Cyrl-UZ" sz="1200" b="1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</a:pPr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Ражабов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У.А.</a:t>
            </a:r>
            <a:r>
              <a:rPr lang="uz-Cyrl-UZ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и Токарь Сатторов Б.Ш.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каждый за январь.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4292" y="50294"/>
            <a:ext cx="10715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Зарафшанский ремонтно-механический завод, ЦРУ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Кузнечно-прессовый участок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70DF18-441C-44F3-9B53-97E383713068}"/>
              </a:ext>
            </a:extLst>
          </p:cNvPr>
          <p:cNvSpPr/>
          <p:nvPr/>
        </p:nvSpPr>
        <p:spPr>
          <a:xfrm>
            <a:off x="7926725" y="4039664"/>
            <a:ext cx="3705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Выполнено: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4" r="33230"/>
          <a:stretch/>
        </p:blipFill>
        <p:spPr>
          <a:xfrm>
            <a:off x="233565" y="3222594"/>
            <a:ext cx="3213020" cy="34564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5" r="2215"/>
          <a:stretch/>
        </p:blipFill>
        <p:spPr>
          <a:xfrm>
            <a:off x="3556312" y="3222593"/>
            <a:ext cx="4300942" cy="3456463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132B75E1-E535-4E6E-B6F9-D09B3934BFFA}"/>
              </a:ext>
            </a:extLst>
          </p:cNvPr>
          <p:cNvSpPr/>
          <p:nvPr/>
        </p:nvSpPr>
        <p:spPr>
          <a:xfrm>
            <a:off x="934291" y="3817462"/>
            <a:ext cx="1905623" cy="207741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" t="3898" r="10135"/>
          <a:stretch/>
        </p:blipFill>
        <p:spPr>
          <a:xfrm>
            <a:off x="8090235" y="4408996"/>
            <a:ext cx="3921442" cy="22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59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7941376" y="1021404"/>
            <a:ext cx="0" cy="554148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981253" y="829159"/>
            <a:ext cx="2406428" cy="392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938316" y="1221895"/>
            <a:ext cx="40733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Необходимо в ШР-39 на питающий кабель установить бирку с соответствующими надписями и обеспечить свободный доступ для обслуживания и ремонта. 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37606" y="990510"/>
            <a:ext cx="7800710" cy="229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00" dirty="0">
              <a:solidFill>
                <a:schemeClr val="bg1"/>
              </a:solidFill>
            </a:endParaRPr>
          </a:p>
          <a:p>
            <a:pPr algn="just">
              <a:spcAft>
                <a:spcPts val="0"/>
              </a:spcAft>
            </a:pPr>
            <a:r>
              <a:rPr lang="uz-Cyrl-UZ" dirty="0">
                <a:solidFill>
                  <a:schemeClr val="bg1"/>
                </a:solidFill>
              </a:rPr>
              <a:t>Заграможден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uz-Cyrl-UZ" dirty="0">
                <a:solidFill>
                  <a:schemeClr val="bg1"/>
                </a:solidFill>
              </a:rPr>
              <a:t>подход к распределительному шкафу № 39 (0,4 кВ) </a:t>
            </a:r>
            <a:r>
              <a:rPr lang="ru-RU" dirty="0">
                <a:solidFill>
                  <a:schemeClr val="bg1"/>
                </a:solidFill>
              </a:rPr>
              <a:t>посторонними</a:t>
            </a:r>
            <a:r>
              <a:rPr lang="uz-Cyrl-UZ" dirty="0">
                <a:solidFill>
                  <a:schemeClr val="bg1"/>
                </a:solidFill>
              </a:rPr>
              <a:t> предметами (пластик, резина и т.д.), а также отсутсвует бирка с указанием сечения кабеля, длина и наименования линии на питающем кабеле.  </a:t>
            </a:r>
          </a:p>
          <a:p>
            <a:pPr algn="just">
              <a:spcAft>
                <a:spcPts val="0"/>
              </a:spcAft>
            </a:pPr>
            <a:r>
              <a:rPr lang="uz-Cyrl-UZ" sz="1200" b="1" dirty="0">
                <a:solidFill>
                  <a:schemeClr val="bg1"/>
                </a:solidFill>
              </a:rPr>
              <a:t>п. 4, Приложение №3 </a:t>
            </a:r>
            <a:r>
              <a:rPr lang="ru-RU" sz="1200" b="1" dirty="0">
                <a:solidFill>
                  <a:schemeClr val="bg1"/>
                </a:solidFill>
              </a:rPr>
              <a:t>«Правила технической эксплуатации электроустановок потребителей».</a:t>
            </a:r>
            <a:endParaRPr lang="uz-Cyrl-UZ" sz="1200" b="1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</a:pPr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Старший мастер МСЦ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Жалменов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М.С.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выговор.  </a:t>
            </a:r>
            <a:r>
              <a:rPr lang="ru-RU" sz="1600" dirty="0">
                <a:solidFill>
                  <a:schemeClr val="bg1"/>
                </a:solidFill>
              </a:rPr>
              <a:t>Мастер СЭЗ </a:t>
            </a:r>
            <a:r>
              <a:rPr lang="ru-RU" sz="1600" dirty="0" err="1">
                <a:solidFill>
                  <a:schemeClr val="bg1"/>
                </a:solidFill>
              </a:rPr>
              <a:t>Ибодуллаев</a:t>
            </a:r>
            <a:r>
              <a:rPr lang="ru-RU" sz="1600" dirty="0">
                <a:solidFill>
                  <a:schemeClr val="bg1"/>
                </a:solidFill>
              </a:rPr>
              <a:t> Ф.Б. -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30% за январь месяц</a:t>
            </a: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4292" y="50294"/>
            <a:ext cx="10715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Зарафшанский ремонтно-механический завод, ЦРУ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Механосборочный участок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70DF18-441C-44F3-9B53-97E383713068}"/>
              </a:ext>
            </a:extLst>
          </p:cNvPr>
          <p:cNvSpPr/>
          <p:nvPr/>
        </p:nvSpPr>
        <p:spPr>
          <a:xfrm>
            <a:off x="7938316" y="2912691"/>
            <a:ext cx="3705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Выполнено: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4"/>
          <a:stretch/>
        </p:blipFill>
        <p:spPr>
          <a:xfrm>
            <a:off x="284554" y="3282022"/>
            <a:ext cx="4345812" cy="344407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7" r="25571"/>
          <a:stretch/>
        </p:blipFill>
        <p:spPr>
          <a:xfrm>
            <a:off x="4753545" y="3282022"/>
            <a:ext cx="3086949" cy="3444074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132B75E1-E535-4E6E-B6F9-D09B3934BFFA}"/>
              </a:ext>
            </a:extLst>
          </p:cNvPr>
          <p:cNvSpPr/>
          <p:nvPr/>
        </p:nvSpPr>
        <p:spPr>
          <a:xfrm>
            <a:off x="5321032" y="3715967"/>
            <a:ext cx="496108" cy="23638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30556"/>
          <a:stretch/>
        </p:blipFill>
        <p:spPr>
          <a:xfrm rot="5400000">
            <a:off x="7288163" y="4021294"/>
            <a:ext cx="3426104" cy="194756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17976" y="3925100"/>
            <a:ext cx="3426104" cy="21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6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7938316" y="1309447"/>
            <a:ext cx="3060" cy="5340996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875585" y="1115781"/>
            <a:ext cx="2406428" cy="392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938316" y="1503149"/>
            <a:ext cx="40733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Немедленно установить подкладки под негабаритное цилиндрическое изделие и впредь не допускать подобных нарушений.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43191" y="1221895"/>
            <a:ext cx="7662466" cy="226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00" dirty="0">
              <a:solidFill>
                <a:schemeClr val="bg1"/>
              </a:solidFill>
            </a:endParaRPr>
          </a:p>
          <a:p>
            <a:pPr algn="just"/>
            <a:r>
              <a:rPr lang="ru-RU" dirty="0">
                <a:solidFill>
                  <a:schemeClr val="bg1"/>
                </a:solidFill>
              </a:rPr>
              <a:t>Во время проверке участка выявлено что, не были установлены подкладки под негабаритное цилиндрическое изделие. Имеется вероятность раскатывания изделия, создавая опасность для работников.</a:t>
            </a:r>
          </a:p>
          <a:p>
            <a:pPr algn="just"/>
            <a:r>
              <a:rPr lang="uz-Cyrl-UZ" sz="1200" b="1" dirty="0">
                <a:solidFill>
                  <a:schemeClr val="bg1"/>
                </a:solidFill>
              </a:rPr>
              <a:t>п. 356 </a:t>
            </a:r>
            <a:r>
              <a:rPr lang="ru-RU" sz="1200" b="1" dirty="0">
                <a:solidFill>
                  <a:schemeClr val="bg1"/>
                </a:solidFill>
              </a:rPr>
              <a:t>ПБ работ для грузчиков при погрузочно-разгрузочных работах.</a:t>
            </a:r>
          </a:p>
          <a:p>
            <a:pPr algn="just">
              <a:lnSpc>
                <a:spcPct val="115000"/>
              </a:lnSpc>
            </a:pPr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Мухторов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Б.А.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30% за январь месяц.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32036" y="21566"/>
            <a:ext cx="10715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Зарафшанский ремонтно-механический завод, ЦРУ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Участок по изготовлению металлоконструкций, ремонт деталей методом наплавки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70DF18-441C-44F3-9B53-97E383713068}"/>
              </a:ext>
            </a:extLst>
          </p:cNvPr>
          <p:cNvSpPr/>
          <p:nvPr/>
        </p:nvSpPr>
        <p:spPr>
          <a:xfrm>
            <a:off x="7905657" y="2974168"/>
            <a:ext cx="3705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Выполнено: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r="5805"/>
          <a:stretch/>
        </p:blipFill>
        <p:spPr>
          <a:xfrm>
            <a:off x="1172474" y="3268495"/>
            <a:ext cx="5867328" cy="344359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132B75E1-E535-4E6E-B6F9-D09B3934BFFA}"/>
              </a:ext>
            </a:extLst>
          </p:cNvPr>
          <p:cNvSpPr/>
          <p:nvPr/>
        </p:nvSpPr>
        <p:spPr>
          <a:xfrm rot="21217162">
            <a:off x="3709263" y="5970703"/>
            <a:ext cx="2164106" cy="51557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t="22" r="23987" b="8331"/>
          <a:stretch/>
        </p:blipFill>
        <p:spPr>
          <a:xfrm>
            <a:off x="8243766" y="3343500"/>
            <a:ext cx="3705043" cy="33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0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7918926" y="1243461"/>
            <a:ext cx="22450" cy="5534662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968465" y="1104137"/>
            <a:ext cx="2406428" cy="392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918926" y="1497131"/>
            <a:ext cx="4100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Нанести соответствующие надписи на </a:t>
            </a:r>
            <a:r>
              <a:rPr lang="uz-Cyrl-UZ" dirty="0">
                <a:solidFill>
                  <a:schemeClr val="bg1"/>
                </a:solidFill>
              </a:rPr>
              <a:t>распределительном шкафу №68 (0,4 кВ).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02654" y="1219617"/>
            <a:ext cx="7662466" cy="1632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00" dirty="0">
              <a:solidFill>
                <a:schemeClr val="bg1"/>
              </a:solidFill>
            </a:endParaRPr>
          </a:p>
          <a:p>
            <a:pPr algn="just"/>
            <a:r>
              <a:rPr lang="ru-RU" dirty="0">
                <a:solidFill>
                  <a:schemeClr val="bg1"/>
                </a:solidFill>
              </a:rPr>
              <a:t>На рубильнике </a:t>
            </a:r>
            <a:r>
              <a:rPr lang="uz-Cyrl-UZ" dirty="0">
                <a:solidFill>
                  <a:schemeClr val="bg1"/>
                </a:solidFill>
              </a:rPr>
              <a:t>распределительного шкафа №68 (0,4 кВ) отсутствует положения рубильника отлючено, включено.   </a:t>
            </a:r>
          </a:p>
          <a:p>
            <a:pPr algn="just"/>
            <a:r>
              <a:rPr lang="uz-Cyrl-UZ" sz="1200" b="1" dirty="0">
                <a:solidFill>
                  <a:schemeClr val="bg1"/>
                </a:solidFill>
              </a:rPr>
              <a:t>п.4, Приложение №9 </a:t>
            </a:r>
            <a:r>
              <a:rPr lang="ru-RU" sz="1200" b="1" dirty="0">
                <a:solidFill>
                  <a:schemeClr val="bg1"/>
                </a:solidFill>
              </a:rPr>
              <a:t>«Правила технической эксплуатации электроустановок потребителей».</a:t>
            </a:r>
            <a:r>
              <a:rPr lang="uz-Cyrl-UZ" sz="1200" b="1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Главный э</a:t>
            </a:r>
            <a:r>
              <a:rPr lang="ru-RU" sz="1600" dirty="0">
                <a:solidFill>
                  <a:schemeClr val="bg1"/>
                </a:solidFill>
              </a:rPr>
              <a:t>нергетик завода Набиев У.М.-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50% за январь месяц.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32036" y="21566"/>
            <a:ext cx="10715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Зарафшанский ремонтно-механический завод, ЦРУ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Участок по изготовлению металлоконструкций, ремонт деталей методом наплавки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70DF18-441C-44F3-9B53-97E383713068}"/>
              </a:ext>
            </a:extLst>
          </p:cNvPr>
          <p:cNvSpPr/>
          <p:nvPr/>
        </p:nvSpPr>
        <p:spPr>
          <a:xfrm>
            <a:off x="7941376" y="2511031"/>
            <a:ext cx="3705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Выполнено: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12341" r="37107"/>
          <a:stretch/>
        </p:blipFill>
        <p:spPr>
          <a:xfrm>
            <a:off x="4305479" y="2615184"/>
            <a:ext cx="3462921" cy="41552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24"/>
          <a:stretch/>
        </p:blipFill>
        <p:spPr>
          <a:xfrm>
            <a:off x="305733" y="2615184"/>
            <a:ext cx="3849220" cy="415526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7771" y="4260864"/>
            <a:ext cx="2833890" cy="15927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t="7071" b="20707"/>
          <a:stretch/>
        </p:blipFill>
        <p:spPr>
          <a:xfrm rot="5400000">
            <a:off x="9056990" y="3704457"/>
            <a:ext cx="3590078" cy="254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7941376" y="1021404"/>
            <a:ext cx="0" cy="554148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851280" y="882518"/>
            <a:ext cx="2406428" cy="392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938316" y="1289181"/>
            <a:ext cx="40733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Обновить соответствующие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надписи на тарах: ее назначение, регистрационный номер, принадлежность цеху или участку, масса тары, масса брутто.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37606" y="990510"/>
            <a:ext cx="7800710" cy="2266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00" dirty="0">
              <a:solidFill>
                <a:schemeClr val="bg1"/>
              </a:solidFill>
            </a:endParaRPr>
          </a:p>
          <a:p>
            <a:pPr algn="just"/>
            <a:r>
              <a:rPr lang="ru-RU" dirty="0">
                <a:solidFill>
                  <a:schemeClr val="bg1"/>
                </a:solidFill>
              </a:rPr>
              <a:t>На площадке (нижняя площадка) хранения заготовок, готовых изделий и др. имеются тары (бадьи) на которых плохо видны соответствующие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надписи. </a:t>
            </a:r>
          </a:p>
          <a:p>
            <a:pPr algn="just"/>
            <a:r>
              <a:rPr lang="uz-Cyrl-UZ" sz="1200" b="1" dirty="0">
                <a:solidFill>
                  <a:schemeClr val="bg1"/>
                </a:solidFill>
              </a:rPr>
              <a:t>п. 34 ПБ </a:t>
            </a:r>
            <a:r>
              <a:rPr lang="ru-RU" sz="1200" b="1" dirty="0">
                <a:solidFill>
                  <a:schemeClr val="bg1"/>
                </a:solidFill>
              </a:rPr>
              <a:t>при работе с инструментом и приспособлениями.</a:t>
            </a:r>
          </a:p>
          <a:p>
            <a:pPr algn="just">
              <a:lnSpc>
                <a:spcPct val="115000"/>
              </a:lnSpc>
            </a:pP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Ответственное лицо: 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Мухторов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Б.А.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30% за январь месяц.</a:t>
            </a:r>
            <a:endParaRPr lang="en-US" sz="1600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4292" y="50294"/>
            <a:ext cx="10715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Зарафшанский ремонтно-механический завод, ЦРУ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Склад хранения готовых изделий (нижняя площадка)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70DF18-441C-44F3-9B53-97E383713068}"/>
              </a:ext>
            </a:extLst>
          </p:cNvPr>
          <p:cNvSpPr/>
          <p:nvPr/>
        </p:nvSpPr>
        <p:spPr>
          <a:xfrm>
            <a:off x="7938316" y="3058954"/>
            <a:ext cx="3705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Выполнено: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1" y="2743200"/>
            <a:ext cx="3519010" cy="391505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55" y="2743200"/>
            <a:ext cx="3927792" cy="39150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446" y="3428286"/>
            <a:ext cx="1958221" cy="130548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897" y="3451397"/>
            <a:ext cx="1871780" cy="130548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26" y="4825531"/>
            <a:ext cx="2749081" cy="18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4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7941376" y="1021404"/>
            <a:ext cx="0" cy="554148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981253" y="829159"/>
            <a:ext cx="2406428" cy="392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938316" y="1221895"/>
            <a:ext cx="41885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1.Ответственным лицам выдающим задания контролировать наличие СИЗ у работников при выдачи заданий.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2.Не допускать к работе работников без соответствующих их профессии СИЗ.    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37606" y="990510"/>
            <a:ext cx="7800710" cy="2549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00" dirty="0">
              <a:solidFill>
                <a:schemeClr val="bg1"/>
              </a:solidFill>
            </a:endParaRPr>
          </a:p>
          <a:p>
            <a:pPr algn="just"/>
            <a:r>
              <a:rPr lang="ru-RU" dirty="0">
                <a:solidFill>
                  <a:schemeClr val="bg1"/>
                </a:solidFill>
              </a:rPr>
              <a:t>Электрогазосварщик </a:t>
            </a:r>
            <a:r>
              <a:rPr lang="ru-RU" dirty="0" err="1">
                <a:solidFill>
                  <a:schemeClr val="bg1"/>
                </a:solidFill>
              </a:rPr>
              <a:t>Мукарамов</a:t>
            </a:r>
            <a:r>
              <a:rPr lang="ru-RU" dirty="0">
                <a:solidFill>
                  <a:schemeClr val="bg1"/>
                </a:solidFill>
              </a:rPr>
              <a:t> С.Е. и кузнец </a:t>
            </a:r>
            <a:r>
              <a:rPr lang="ru-RU" dirty="0" err="1">
                <a:solidFill>
                  <a:schemeClr val="bg1"/>
                </a:solidFill>
              </a:rPr>
              <a:t>Нормуродов</a:t>
            </a:r>
            <a:r>
              <a:rPr lang="ru-RU" dirty="0">
                <a:solidFill>
                  <a:schemeClr val="bg1"/>
                </a:solidFill>
              </a:rPr>
              <a:t> Л.Г. работали без применения соответствующих (брезентовой с огнезащитной пропиткой) выданных им спецодежды. </a:t>
            </a:r>
          </a:p>
          <a:p>
            <a:pPr algn="just"/>
            <a:r>
              <a:rPr lang="uz-Cyrl-UZ" sz="1200" b="1" dirty="0">
                <a:solidFill>
                  <a:schemeClr val="bg1"/>
                </a:solidFill>
              </a:rPr>
              <a:t>п.п. 17, 20 Праваила внутреннего трудового распорядка АО “НГМК”.</a:t>
            </a:r>
          </a:p>
          <a:p>
            <a:pPr algn="just">
              <a:lnSpc>
                <a:spcPct val="115000"/>
              </a:lnSpc>
            </a:pPr>
            <a:r>
              <a:rPr lang="ru-RU" sz="16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Ответственное лицо: 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Мастер КПУ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Давронов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Ш.Д. и Работникам </a:t>
            </a: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                    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Мукарамов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С.Е.,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Нормуродов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Л.Г.</a:t>
            </a: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-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 и лишен премии в размере </a:t>
            </a:r>
            <a:r>
              <a:rPr lang="en-US" sz="1600" b="1" dirty="0">
                <a:solidFill>
                  <a:schemeClr val="bg1"/>
                </a:solidFill>
              </a:rPr>
              <a:t>50</a:t>
            </a:r>
            <a:r>
              <a:rPr lang="ru-RU" sz="1600" b="1" dirty="0">
                <a:solidFill>
                  <a:schemeClr val="bg1"/>
                </a:solidFill>
              </a:rPr>
              <a:t>% каждый за январь месяц.</a:t>
            </a:r>
            <a:endParaRPr lang="en-US" sz="1600" dirty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4292" y="50294"/>
            <a:ext cx="10715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Зарафшанский ремонтно-механический завод, ЦРУ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Кузнечно-прессовый участок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70DF18-441C-44F3-9B53-97E383713068}"/>
              </a:ext>
            </a:extLst>
          </p:cNvPr>
          <p:cNvSpPr/>
          <p:nvPr/>
        </p:nvSpPr>
        <p:spPr>
          <a:xfrm>
            <a:off x="7944437" y="3181741"/>
            <a:ext cx="3705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Выполнено: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3"/>
          <a:stretch/>
        </p:blipFill>
        <p:spPr>
          <a:xfrm>
            <a:off x="271076" y="2975956"/>
            <a:ext cx="3600000" cy="37444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" r="28992"/>
          <a:stretch/>
        </p:blipFill>
        <p:spPr>
          <a:xfrm>
            <a:off x="4037961" y="2975956"/>
            <a:ext cx="3698620" cy="37444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6735" y="4136496"/>
            <a:ext cx="3169325" cy="199848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06993" y="4160897"/>
            <a:ext cx="3169327" cy="19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8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557-AC22-2BA1-0EFC-9EB731803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" y="0"/>
            <a:ext cx="1027089" cy="82915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7941376" y="1021404"/>
            <a:ext cx="0" cy="5541487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981253" y="829159"/>
            <a:ext cx="2406428" cy="392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accent2"/>
                </a:solidFill>
                <a:latin typeface="Palatino Linotype" panose="02040502050505030304" pitchFamily="18" charset="0"/>
              </a:rPr>
              <a:t>Эффективные меры:</a:t>
            </a:r>
            <a:endParaRPr lang="ru-RU" dirty="0">
              <a:solidFill>
                <a:schemeClr val="accent2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938316" y="1221895"/>
            <a:ext cx="40733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Убрать подложенные кирпичи, затем установить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специальный кронштейн под вытяжным трубопроводом обеспечив устойчивость. 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7606" y="990510"/>
            <a:ext cx="7800710" cy="18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400" dirty="0">
              <a:solidFill>
                <a:schemeClr val="bg1"/>
              </a:solidFill>
            </a:endParaRPr>
          </a:p>
          <a:p>
            <a:pPr algn="just"/>
            <a:r>
              <a:rPr lang="ru-RU" dirty="0">
                <a:solidFill>
                  <a:schemeClr val="bg1"/>
                </a:solidFill>
              </a:rPr>
              <a:t>Установленная подставка под вытяжным трубопроводом (линии) печи отжига не устойчивая (вместо специального кронштейна, подложены кирпичи). </a:t>
            </a:r>
          </a:p>
          <a:p>
            <a:pPr algn="just"/>
            <a:r>
              <a:rPr lang="uz-Cyrl-UZ" sz="1200" b="1" dirty="0">
                <a:solidFill>
                  <a:schemeClr val="bg1"/>
                </a:solidFill>
              </a:rPr>
              <a:t>п. 52 Общие правила безопасности для металургических производств, п. 20 Праваила внутреннего трудового распорядка АО “НГМК”.</a:t>
            </a:r>
          </a:p>
          <a:p>
            <a:pPr algn="just">
              <a:lnSpc>
                <a:spcPct val="115000"/>
              </a:lnSpc>
            </a:pP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Ответственное лицо: Начальник участка </a:t>
            </a:r>
            <a:r>
              <a:rPr lang="ru-RU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Очилов</a:t>
            </a:r>
            <a:r>
              <a:rPr lang="ru-RU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У. </a:t>
            </a: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объявлен выговор.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4292" y="50294"/>
            <a:ext cx="10715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Зарафшанский ремонтно-механический завод, ЦРУ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Электроремонтный участок</a:t>
            </a:r>
            <a:endParaRPr lang="en-US" sz="24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70DF18-441C-44F3-9B53-97E383713068}"/>
              </a:ext>
            </a:extLst>
          </p:cNvPr>
          <p:cNvSpPr/>
          <p:nvPr/>
        </p:nvSpPr>
        <p:spPr>
          <a:xfrm>
            <a:off x="7944437" y="2620568"/>
            <a:ext cx="3705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Выполнено: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1" y="2620568"/>
            <a:ext cx="3600000" cy="40465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91" y="2620566"/>
            <a:ext cx="3667407" cy="404656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199" y="2966470"/>
            <a:ext cx="3040655" cy="179196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31" y="4950216"/>
            <a:ext cx="3024723" cy="17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912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6707</TotalTime>
  <Words>1162</Words>
  <Application>Microsoft Office PowerPoint</Application>
  <PresentationFormat>Широкоэкранный</PresentationFormat>
  <Paragraphs>110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Calibri</vt:lpstr>
      <vt:lpstr>Century Gothic</vt:lpstr>
      <vt:lpstr>Palatino Linotype</vt:lpstr>
      <vt:lpstr>Wingdings 3</vt:lpstr>
      <vt:lpstr>Сектор</vt:lpstr>
      <vt:lpstr>think-cell Slide</vt:lpstr>
      <vt:lpstr>Проверка по соблюдению требований безопасности труда на Шахте «Мурунтау» и Зарафшанского ремонтно-механического завода ЦРУ АО «НГМК»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 Р Е З Е Н Т А Ц И Я</dc:title>
  <dc:creator>Ozodjon E. Farmonov</dc:creator>
  <cp:lastModifiedBy>JE.Muratov</cp:lastModifiedBy>
  <cp:revision>669</cp:revision>
  <cp:lastPrinted>2024-07-25T08:56:05Z</cp:lastPrinted>
  <dcterms:created xsi:type="dcterms:W3CDTF">2024-04-15T11:10:19Z</dcterms:created>
  <dcterms:modified xsi:type="dcterms:W3CDTF">2025-01-30T12:58:43Z</dcterms:modified>
</cp:coreProperties>
</file>